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4" r:id="rId1"/>
  </p:sldMasterIdLst>
  <p:sldIdLst>
    <p:sldId id="256" r:id="rId2"/>
    <p:sldId id="257" r:id="rId3"/>
    <p:sldId id="258" r:id="rId4"/>
    <p:sldId id="259" r:id="rId5"/>
    <p:sldId id="269" r:id="rId6"/>
    <p:sldId id="260" r:id="rId7"/>
    <p:sldId id="261" r:id="rId8"/>
    <p:sldId id="262" r:id="rId9"/>
    <p:sldId id="263" r:id="rId10"/>
    <p:sldId id="264" r:id="rId11"/>
    <p:sldId id="265" r:id="rId12"/>
    <p:sldId id="266" r:id="rId13"/>
    <p:sldId id="270" r:id="rId14"/>
    <p:sldId id="268"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003300"/>
    <a:srgbClr val="CC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1" d="100"/>
          <a:sy n="71" d="100"/>
        </p:scale>
        <p:origin x="-113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فرعي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وان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ar-SA" smtClean="0"/>
              <a:t>انقر لتحرير نمط العنوان الرئيسي</a:t>
            </a:r>
            <a:endParaRPr kumimoji="0" lang="en-US"/>
          </a:p>
        </p:txBody>
      </p:sp>
      <p:cxnSp>
        <p:nvCxnSpPr>
          <p:cNvPr id="8" name="رابط مستقيم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شكل بيضاوي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عنصر نائب للتاريخ 14"/>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16" name="عنصر نائب لرقم الشريحة 15"/>
          <p:cNvSpPr>
            <a:spLocks noGrp="1"/>
          </p:cNvSpPr>
          <p:nvPr>
            <p:ph type="sldNum" sz="quarter" idx="11"/>
          </p:nvPr>
        </p:nvSpPr>
        <p:spPr/>
        <p:txBody>
          <a:bodyPr/>
          <a:lstStyle/>
          <a:p>
            <a:fld id="{3AA2EA68-F756-43B1-BE07-FD9A70D65B7B}" type="slidenum">
              <a:rPr lang="ar-SA" smtClean="0"/>
              <a:pPr/>
              <a:t>‹#›</a:t>
            </a:fld>
            <a:endParaRPr lang="ar-SA" dirty="0"/>
          </a:p>
        </p:txBody>
      </p:sp>
      <p:sp>
        <p:nvSpPr>
          <p:cNvPr id="17" name="عنصر نائب للتذييل 16"/>
          <p:cNvSpPr>
            <a:spLocks noGrp="1"/>
          </p:cNvSpPr>
          <p:nvPr>
            <p:ph type="ftr" sz="quarter" idx="12"/>
          </p:nvPr>
        </p:nvSpPr>
        <p:spPr/>
        <p:txBody>
          <a:bodyPr/>
          <a:lstStyle/>
          <a:p>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3AA2EA68-F756-43B1-BE07-FD9A70D65B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3AA2EA68-F756-43B1-BE07-FD9A70D65B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9" name="عنصر نائب للمحتوى 8"/>
          <p:cNvSpPr>
            <a:spLocks noGrp="1"/>
          </p:cNvSpPr>
          <p:nvPr>
            <p:ph idx="1"/>
          </p:nvPr>
        </p:nvSpPr>
        <p:spPr>
          <a:xfrm>
            <a:off x="457200" y="1524000"/>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4" name="عنصر نائب للتاريخ 13"/>
          <p:cNvSpPr>
            <a:spLocks noGrp="1"/>
          </p:cNvSpPr>
          <p:nvPr>
            <p:ph type="dt" sz="half" idx="14"/>
          </p:nvPr>
        </p:nvSpPr>
        <p:spPr/>
        <p:txBody>
          <a:bodyPr/>
          <a:lstStyle/>
          <a:p>
            <a:fld id="{11DB624E-7E02-4C10-8BB7-D36C8A7C567E}" type="datetimeFigureOut">
              <a:rPr lang="ar-SA" smtClean="0"/>
              <a:pPr/>
              <a:t>15/04/1431</a:t>
            </a:fld>
            <a:endParaRPr lang="ar-SA" dirty="0"/>
          </a:p>
        </p:txBody>
      </p:sp>
      <p:sp>
        <p:nvSpPr>
          <p:cNvPr id="15" name="عنصر نائب لرقم الشريحة 14"/>
          <p:cNvSpPr>
            <a:spLocks noGrp="1"/>
          </p:cNvSpPr>
          <p:nvPr>
            <p:ph type="sldNum" sz="quarter" idx="15"/>
          </p:nvPr>
        </p:nvSpPr>
        <p:spPr/>
        <p:txBody>
          <a:bodyPr/>
          <a:lstStyle>
            <a:lvl1pPr algn="ctr">
              <a:defRPr/>
            </a:lvl1pPr>
          </a:lstStyle>
          <a:p>
            <a:fld id="{3AA2EA68-F756-43B1-BE07-FD9A70D65B7B}" type="slidenum">
              <a:rPr lang="ar-SA" smtClean="0"/>
              <a:pPr/>
              <a:t>‹#›</a:t>
            </a:fld>
            <a:endParaRPr lang="ar-SA" dirty="0"/>
          </a:p>
        </p:txBody>
      </p:sp>
      <p:sp>
        <p:nvSpPr>
          <p:cNvPr id="16" name="عنصر نائب للتذييل 15"/>
          <p:cNvSpPr>
            <a:spLocks noGrp="1"/>
          </p:cNvSpPr>
          <p:nvPr>
            <p:ph type="ftr" sz="quarter" idx="16"/>
          </p:nvPr>
        </p:nvSpPr>
        <p:spPr/>
        <p:txBody>
          <a:bodyPr/>
          <a:lstStyle/>
          <a:p>
            <a:endParaRPr lang="ar-SA" dirty="0"/>
          </a:p>
        </p:txBody>
      </p:sp>
      <p:sp>
        <p:nvSpPr>
          <p:cNvPr id="17" name="عنوان 16"/>
          <p:cNvSpPr>
            <a:spLocks noGrp="1"/>
          </p:cNvSpPr>
          <p:nvPr>
            <p:ph type="title"/>
          </p:nvPr>
        </p:nvSpPr>
        <p:spPr/>
        <p:txBody>
          <a:bodyPr rtlCol="0" anchor="b" anchorCtr="0"/>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عنصر نائب للتاريخ 3"/>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3AA2EA68-F756-43B1-BE07-FD9A70D65B7B}" type="slidenum">
              <a:rPr lang="ar-SA" smtClean="0"/>
              <a:pPr/>
              <a:t>‹#›</a:t>
            </a:fld>
            <a:endParaRPr lang="ar-SA" dirty="0"/>
          </a:p>
        </p:txBody>
      </p:sp>
      <p:sp>
        <p:nvSpPr>
          <p:cNvPr id="2" name="عنوان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cxnSp>
        <p:nvCxnSpPr>
          <p:cNvPr id="7" name="رابط مستقيم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عنصر نائب للتاريخ 4"/>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3AA2EA68-F756-43B1-BE07-FD9A70D65B7B}" type="slidenum">
              <a:rPr lang="ar-SA" smtClean="0"/>
              <a:pPr/>
              <a:t>‹#›</a:t>
            </a:fld>
            <a:endParaRPr lang="ar-SA" dirty="0"/>
          </a:p>
        </p:txBody>
      </p:sp>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11" name="عنصر نائب للمحتوى 10"/>
          <p:cNvSpPr>
            <a:spLocks noGrp="1"/>
          </p:cNvSpPr>
          <p:nvPr>
            <p:ph sz="half" idx="1"/>
          </p:nvPr>
        </p:nvSpPr>
        <p:spPr>
          <a:xfrm>
            <a:off x="457200" y="1524000"/>
            <a:ext cx="4059936"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524000"/>
            <a:ext cx="4059936"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9" name="عنصر نائب لرقم الشريحة 8"/>
          <p:cNvSpPr>
            <a:spLocks noGrp="1"/>
          </p:cNvSpPr>
          <p:nvPr>
            <p:ph type="sldNum" sz="quarter" idx="12"/>
          </p:nvPr>
        </p:nvSpPr>
        <p:spPr/>
        <p:txBody>
          <a:bodyPr/>
          <a:lstStyle/>
          <a:p>
            <a:fld id="{3AA2EA68-F756-43B1-BE07-FD9A70D65B7B}" type="slidenum">
              <a:rPr lang="ar-SA" smtClean="0"/>
              <a:pPr/>
              <a:t>‹#›</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7" name="عنصر نائب للتاريخ 6"/>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3" name="عنصر نائب للنص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32" name="عنصر نائب للمحتوى 31"/>
          <p:cNvSpPr>
            <a:spLocks noGrp="1"/>
          </p:cNvSpPr>
          <p:nvPr>
            <p:ph sz="half" idx="2"/>
          </p:nvPr>
        </p:nvSpPr>
        <p:spPr>
          <a:xfrm>
            <a:off x="457200" y="2201896"/>
            <a:ext cx="4038600" cy="391363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34" name="عنصر نائب للمحتوى 33"/>
          <p:cNvSpPr>
            <a:spLocks noGrp="1"/>
          </p:cNvSpPr>
          <p:nvPr>
            <p:ph sz="quarter" idx="4"/>
          </p:nvPr>
        </p:nvSpPr>
        <p:spPr>
          <a:xfrm>
            <a:off x="4649788" y="2201896"/>
            <a:ext cx="4038600" cy="391363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 name="عنوان 1"/>
          <p:cNvSpPr>
            <a:spLocks noGrp="1"/>
          </p:cNvSpPr>
          <p:nvPr>
            <p:ph type="title"/>
          </p:nvPr>
        </p:nvSpPr>
        <p:spPr>
          <a:xfrm>
            <a:off x="457200" y="155448"/>
            <a:ext cx="8229600" cy="1143000"/>
          </a:xfrm>
        </p:spPr>
        <p:txBody>
          <a:bodyPr anchor="b" anchorCtr="0"/>
          <a:lstStyle>
            <a:lvl1pPr>
              <a:defRPr/>
            </a:lvl1pPr>
          </a:lstStyle>
          <a:p>
            <a:r>
              <a:rPr kumimoji="0" lang="ar-SA" smtClean="0"/>
              <a:t>انقر لتحرير نمط العنوان الرئيسي</a:t>
            </a:r>
            <a:endParaRPr kumimoji="0" lang="en-US"/>
          </a:p>
        </p:txBody>
      </p:sp>
      <p:sp>
        <p:nvSpPr>
          <p:cNvPr id="12" name="عنصر نائب للنص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cxnSp>
        <p:nvCxnSpPr>
          <p:cNvPr id="10" name="رابط مستقيم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3AA2EA68-F756-43B1-BE07-FD9A70D65B7B}" type="slidenum">
              <a:rPr lang="ar-SA" smtClean="0"/>
              <a:pPr/>
              <a:t>‹#›</a:t>
            </a:fld>
            <a:endParaRPr lang="ar-SA" dirty="0"/>
          </a:p>
        </p:txBody>
      </p:sp>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3AA2EA68-F756-43B1-BE07-FD9A70D65B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9" name="عنصر نائب للمحتوى 28"/>
          <p:cNvSpPr>
            <a:spLocks noGrp="1"/>
          </p:cNvSpPr>
          <p:nvPr>
            <p:ph sz="quarter" idx="1"/>
          </p:nvPr>
        </p:nvSpPr>
        <p:spPr>
          <a:xfrm>
            <a:off x="457200" y="457200"/>
            <a:ext cx="6248400" cy="5715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3" name="عنصر نائب للنص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31" name="عنوان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ar-SA" smtClean="0"/>
              <a:t>انقر لتحرير نمط العنوان الرئيسي</a:t>
            </a:r>
            <a:endParaRPr kumimoji="0" lang="en-US"/>
          </a:p>
        </p:txBody>
      </p:sp>
      <p:sp>
        <p:nvSpPr>
          <p:cNvPr id="8" name="عنصر نائب للتاريخ 7"/>
          <p:cNvSpPr>
            <a:spLocks noGrp="1"/>
          </p:cNvSpPr>
          <p:nvPr>
            <p:ph type="dt" sz="half" idx="14"/>
          </p:nvPr>
        </p:nvSpPr>
        <p:spPr/>
        <p:txBody>
          <a:bodyPr/>
          <a:lstStyle/>
          <a:p>
            <a:fld id="{11DB624E-7E02-4C10-8BB7-D36C8A7C567E}" type="datetimeFigureOut">
              <a:rPr lang="ar-SA" smtClean="0"/>
              <a:pPr/>
              <a:t>15/04/1431</a:t>
            </a:fld>
            <a:endParaRPr lang="ar-SA" dirty="0"/>
          </a:p>
        </p:txBody>
      </p:sp>
      <p:sp>
        <p:nvSpPr>
          <p:cNvPr id="9" name="عنصر نائب لرقم الشريحة 8"/>
          <p:cNvSpPr>
            <a:spLocks noGrp="1"/>
          </p:cNvSpPr>
          <p:nvPr>
            <p:ph type="sldNum" sz="quarter" idx="15"/>
          </p:nvPr>
        </p:nvSpPr>
        <p:spPr/>
        <p:txBody>
          <a:bodyPr/>
          <a:lstStyle/>
          <a:p>
            <a:fld id="{3AA2EA68-F756-43B1-BE07-FD9A70D65B7B}" type="slidenum">
              <a:rPr lang="ar-SA" smtClean="0"/>
              <a:pPr/>
              <a:t>‹#›</a:t>
            </a:fld>
            <a:endParaRPr lang="ar-SA" dirty="0"/>
          </a:p>
        </p:txBody>
      </p:sp>
      <p:sp>
        <p:nvSpPr>
          <p:cNvPr id="10" name="عنصر نائب للتذييل 9"/>
          <p:cNvSpPr>
            <a:spLocks noGrp="1"/>
          </p:cNvSpPr>
          <p:nvPr>
            <p:ph type="ftr" sz="quarter" idx="16"/>
          </p:nvPr>
        </p:nvSpPr>
        <p:spPr/>
        <p:txBody>
          <a:bodyPr/>
          <a:lstStyle/>
          <a:p>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ar-SA" dirty="0" smtClean="0"/>
              <a:t>انقر فوق الرمز لإضافة صورة</a:t>
            </a:r>
            <a:endParaRPr kumimoji="0" lang="en-US" dirty="0"/>
          </a:p>
        </p:txBody>
      </p:sp>
      <p:sp>
        <p:nvSpPr>
          <p:cNvPr id="4" name="عنصر نائب للنص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8" name="عنصر نائب للتاريخ 7"/>
          <p:cNvSpPr>
            <a:spLocks noGrp="1"/>
          </p:cNvSpPr>
          <p:nvPr>
            <p:ph type="dt" sz="half" idx="10"/>
          </p:nvPr>
        </p:nvSpPr>
        <p:spPr/>
        <p:txBody>
          <a:bodyPr/>
          <a:lstStyle/>
          <a:p>
            <a:fld id="{11DB624E-7E02-4C10-8BB7-D36C8A7C567E}" type="datetimeFigureOut">
              <a:rPr lang="ar-SA" smtClean="0"/>
              <a:pPr/>
              <a:t>15/04/1431</a:t>
            </a:fld>
            <a:endParaRPr lang="ar-SA" dirty="0"/>
          </a:p>
        </p:txBody>
      </p:sp>
      <p:sp>
        <p:nvSpPr>
          <p:cNvPr id="9" name="عنصر نائب لرقم الشريحة 8"/>
          <p:cNvSpPr>
            <a:spLocks noGrp="1"/>
          </p:cNvSpPr>
          <p:nvPr>
            <p:ph type="sldNum" sz="quarter" idx="11"/>
          </p:nvPr>
        </p:nvSpPr>
        <p:spPr/>
        <p:txBody>
          <a:bodyPr/>
          <a:lstStyle/>
          <a:p>
            <a:fld id="{3AA2EA68-F756-43B1-BE07-FD9A70D65B7B}" type="slidenum">
              <a:rPr lang="ar-SA" smtClean="0"/>
              <a:pPr/>
              <a:t>‹#›</a:t>
            </a:fld>
            <a:endParaRPr lang="ar-SA" dirty="0"/>
          </a:p>
        </p:txBody>
      </p:sp>
      <p:sp>
        <p:nvSpPr>
          <p:cNvPr id="10" name="عنصر نائب للتذييل 9"/>
          <p:cNvSpPr>
            <a:spLocks noGrp="1"/>
          </p:cNvSpPr>
          <p:nvPr>
            <p:ph type="ftr" sz="quarter" idx="12"/>
          </p:nvPr>
        </p:nvSpPr>
        <p:spPr/>
        <p:txBody>
          <a:bodyPr/>
          <a:lstStyle/>
          <a:p>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عنصر نائب للنص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1DB624E-7E02-4C10-8BB7-D36C8A7C567E}" type="datetimeFigureOut">
              <a:rPr lang="ar-SA" smtClean="0"/>
              <a:pPr/>
              <a:t>15/04/1431</a:t>
            </a:fld>
            <a:endParaRPr lang="ar-SA" dirty="0"/>
          </a:p>
        </p:txBody>
      </p:sp>
      <p:sp>
        <p:nvSpPr>
          <p:cNvPr id="10" name="عنصر نائب للتذييل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ar-SA" dirty="0"/>
          </a:p>
        </p:txBody>
      </p:sp>
      <p:sp>
        <p:nvSpPr>
          <p:cNvPr id="22" name="عنصر نائب لرقم الشريحة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AA2EA68-F756-43B1-BE07-FD9A70D65B7B}" type="slidenum">
              <a:rPr lang="ar-SA" smtClean="0"/>
              <a:pPr/>
              <a:t>‹#›</a:t>
            </a:fld>
            <a:endParaRPr lang="ar-SA" dirty="0"/>
          </a:p>
        </p:txBody>
      </p:sp>
      <p:sp>
        <p:nvSpPr>
          <p:cNvPr id="5" name="عنصر نائب للعنوان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ar-SA" smtClean="0"/>
              <a:t>انقر لتحرير نمط العنوان الرئيسي</a:t>
            </a:r>
            <a:endParaRPr kumimoji="0" lang="en-US"/>
          </a:p>
        </p:txBody>
      </p:sp>
    </p:spTree>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1"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r" rtl="1"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r" rtl="1"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r" rtl="1"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r" rtl="1"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r" rtl="1"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images.google.com.sa/imgres?imgurl=http://i249.photobucket.com/albums/gg215/yuridicoulous/thank-you.jpg&amp;imgrefurl=http://www.startimes2.com/f.aspx?t=18064012&amp;usg=__aW4VLorPwSWoqmBnVkybpr1gJsg=&amp;h=884&amp;w=846&amp;sz=32&amp;hl=ar&amp;start=129&amp;um=1&amp;itbs=1&amp;tbnid=PJw48UM42GCeNM:&amp;tbnh=146&amp;tbnw=140&amp;prev=/images?q=thank+you&amp;start=126&amp;um=1&amp;hl=ar&amp;safe=active&amp;sa=N&amp;ndsp=18&amp;tbs=isch:1" TargetMode="Externa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mages.google.com.sa/imgres?imgurl=http://xroads.virginia.edu/~HYPER/wharton/age/wharton.jpg&amp;imgrefurl=http://xroads.virginia.edu/~HYPER/wharton/age/cover.html&amp;usg=__YaATU0uYEMetg6LaVuRzyhvA9eI=&amp;h=307&amp;w=298&amp;sz=71&amp;hl=ar&amp;start=24&amp;um=1&amp;itbs=1&amp;tbnid=-zl63QsEDqmFSM:&amp;tbnh=117&amp;tbnw=114&amp;prev=/images?q=The+Age+of+Innocence&amp;start=18&amp;um=1&amp;hl=ar&amp;safe=active&amp;sa=N&amp;ndsp=18&amp;tbs=isch: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643042" y="2143116"/>
            <a:ext cx="5715040" cy="707886"/>
          </a:xfrm>
          <a:prstGeom prst="rect">
            <a:avLst/>
          </a:prstGeom>
          <a:noFill/>
        </p:spPr>
        <p:txBody>
          <a:bodyPr wrap="square" rtlCol="1">
            <a:spAutoFit/>
          </a:bodyPr>
          <a:lstStyle/>
          <a:p>
            <a:r>
              <a:rPr lang="en-US" sz="4000" b="1" i="1" dirty="0" smtClean="0">
                <a:solidFill>
                  <a:srgbClr val="CC0000"/>
                </a:solidFill>
              </a:rPr>
              <a:t>The Age of Innocence</a:t>
            </a:r>
            <a:endParaRPr lang="ar-SA" sz="4000" b="1" i="1" dirty="0">
              <a:solidFill>
                <a:srgbClr val="CC0000"/>
              </a:solidFill>
            </a:endParaRPr>
          </a:p>
        </p:txBody>
      </p:sp>
      <p:sp>
        <p:nvSpPr>
          <p:cNvPr id="5" name="مربع نص 4"/>
          <p:cNvSpPr txBox="1"/>
          <p:nvPr/>
        </p:nvSpPr>
        <p:spPr>
          <a:xfrm>
            <a:off x="2214546" y="4000504"/>
            <a:ext cx="5000660" cy="523220"/>
          </a:xfrm>
          <a:prstGeom prst="rect">
            <a:avLst/>
          </a:prstGeom>
          <a:noFill/>
        </p:spPr>
        <p:txBody>
          <a:bodyPr wrap="square" rtlCol="1">
            <a:spAutoFit/>
          </a:bodyPr>
          <a:lstStyle/>
          <a:p>
            <a:pPr algn="ctr"/>
            <a:r>
              <a:rPr lang="en-US" sz="2800" b="1" i="1" dirty="0" smtClean="0">
                <a:solidFill>
                  <a:srgbClr val="CC0000"/>
                </a:solidFill>
              </a:rPr>
              <a:t>By: Edith Wharton</a:t>
            </a:r>
            <a:endParaRPr lang="ar-SA" sz="2800" b="1" i="1" dirty="0">
              <a:solidFill>
                <a:srgbClr val="CC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785786" y="785794"/>
            <a:ext cx="7358114"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sng" strike="noStrike" cap="none" normalizeH="0" baseline="0" dirty="0" smtClean="0">
                <a:ln>
                  <a:noFill/>
                </a:ln>
                <a:solidFill>
                  <a:srgbClr val="CC0000"/>
                </a:solidFill>
                <a:effectLst/>
                <a:ea typeface="Times New Roman" pitchFamily="18" charset="0"/>
                <a:cs typeface="Arial" pitchFamily="34" charset="0"/>
              </a:rPr>
              <a:t>Outcome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sng" strike="noStrike" cap="none" normalizeH="0" baseline="0" dirty="0" smtClean="0">
                <a:ln>
                  <a:noFill/>
                </a:ln>
                <a:solidFill>
                  <a:srgbClr val="CC0000"/>
                </a:solidFill>
                <a:effectLst/>
                <a:ea typeface="Times New Roman" pitchFamily="18" charset="0"/>
                <a:cs typeface="Arial" pitchFamily="34" charset="0"/>
              </a:rPr>
              <a:t> </a:t>
            </a:r>
            <a:endParaRPr kumimoji="0" lang="en-US" sz="1600" b="1" i="0" u="sng" strike="noStrike" cap="none" normalizeH="0" baseline="0" dirty="0" smtClean="0">
              <a:ln>
                <a:noFill/>
              </a:ln>
              <a:solidFill>
                <a:srgbClr val="CC0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ea typeface="Times New Roman" pitchFamily="18" charset="0"/>
                <a:cs typeface="Arial" pitchFamily="34" charset="0"/>
              </a:rPr>
              <a:t>Order is restored and after some time passes, Newland Archer gains contentment with his place in society. He still thinks of Ellen with passion and fondness, but she is a dream that will never happen. He raises a family with May and even comes to love her. He accepts the fact that certain passions will never be his, and in the end, prefers to keep it this way. </a:t>
            </a:r>
            <a:endParaRPr kumimoji="0" lang="en-US" sz="4000" b="1" i="0" u="none" strike="noStrike" cap="none" normalizeH="0" baseline="0" dirty="0" smtClean="0">
              <a:ln>
                <a:noFill/>
              </a:ln>
              <a:solidFill>
                <a:schemeClr val="bg1"/>
              </a:solidFill>
              <a:effectLst/>
              <a:cs typeface="Arial" pitchFamily="34" charset="0"/>
            </a:endParaRPr>
          </a:p>
        </p:txBody>
      </p:sp>
      <p:pic>
        <p:nvPicPr>
          <p:cNvPr id="5"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320062" y="5245051"/>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642910" y="1285860"/>
            <a:ext cx="700092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rgbClr val="CC0000"/>
                </a:solidFill>
                <a:effectLst/>
                <a:ea typeface="Times New Roman" pitchFamily="18" charset="0"/>
                <a:cs typeface="Arial" pitchFamily="34" charset="0"/>
              </a:rPr>
              <a:t>Major Theme: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chemeClr val="tx1"/>
                </a:solidFill>
                <a:effectLst/>
                <a:ea typeface="Times New Roman" pitchFamily="18" charset="0"/>
                <a:cs typeface="Arial" pitchFamily="34" charset="0"/>
              </a:rPr>
              <a:t> </a:t>
            </a:r>
            <a:endParaRPr kumimoji="0" lang="en-US" sz="1400" b="1" i="1"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ea typeface="Times New Roman" pitchFamily="18" charset="0"/>
                <a:cs typeface="Arial" pitchFamily="34" charset="0"/>
              </a:rPr>
              <a:t>The main theme of Edith Wharton's </a:t>
            </a:r>
            <a:r>
              <a:rPr kumimoji="0" lang="en-US" sz="2400" b="1" i="1" u="none" strike="noStrike" cap="none" normalizeH="0" baseline="0" dirty="0" smtClean="0">
                <a:ln>
                  <a:noFill/>
                </a:ln>
                <a:solidFill>
                  <a:schemeClr val="bg1"/>
                </a:solidFill>
                <a:effectLst/>
                <a:ea typeface="Times New Roman" pitchFamily="18" charset="0"/>
                <a:cs typeface="Arial" pitchFamily="34" charset="0"/>
              </a:rPr>
              <a:t>The Age of Innocence </a:t>
            </a:r>
            <a:r>
              <a:rPr kumimoji="0" lang="en-US" sz="2400" b="1" i="0" u="none" strike="noStrike" cap="none" normalizeH="0" baseline="0" dirty="0" smtClean="0">
                <a:ln>
                  <a:noFill/>
                </a:ln>
                <a:solidFill>
                  <a:schemeClr val="bg1"/>
                </a:solidFill>
                <a:effectLst/>
                <a:ea typeface="Times New Roman" pitchFamily="18" charset="0"/>
                <a:cs typeface="Arial" pitchFamily="34" charset="0"/>
              </a:rPr>
              <a:t>is the conflict between the desire of the individual and the conservatism of the group. The novel's title suggests its values: during the age of innocence, people conformed themselves to the dictates of the social code, no matter how much they wanted to take their own measures to ensure their happiness. This choice of the group or the family over the individual is shown in the course of the protagonist's life to be the nobler choice</a:t>
            </a:r>
            <a:r>
              <a:rPr kumimoji="0" lang="en-US" sz="2000" b="1" i="0" u="none" strike="noStrike" cap="none" normalizeH="0" baseline="0" dirty="0" smtClean="0">
                <a:ln>
                  <a:noFill/>
                </a:ln>
                <a:solidFill>
                  <a:schemeClr val="bg1"/>
                </a:solidFill>
                <a:effectLst/>
                <a:ea typeface="Times New Roman" pitchFamily="18" charset="0"/>
                <a:cs typeface="Arial" pitchFamily="34" charset="0"/>
              </a:rPr>
              <a:t>. </a:t>
            </a:r>
            <a:endParaRPr kumimoji="0" lang="en-US" sz="3200" b="1" i="0" u="none" strike="noStrike" cap="none" normalizeH="0" baseline="0" dirty="0" smtClean="0">
              <a:ln>
                <a:noFill/>
              </a:ln>
              <a:solidFill>
                <a:schemeClr val="bg1"/>
              </a:solidFill>
              <a:effectLst/>
              <a:cs typeface="Arial" pitchFamily="34" charset="0"/>
            </a:endParaRPr>
          </a:p>
        </p:txBody>
      </p:sp>
      <p:sp>
        <p:nvSpPr>
          <p:cNvPr id="5" name="مستطيل 4"/>
          <p:cNvSpPr/>
          <p:nvPr/>
        </p:nvSpPr>
        <p:spPr>
          <a:xfrm>
            <a:off x="3071802" y="571480"/>
            <a:ext cx="2095304" cy="584775"/>
          </a:xfrm>
          <a:prstGeom prst="rect">
            <a:avLst/>
          </a:prstGeom>
        </p:spPr>
        <p:txBody>
          <a:bodyPr wrap="square">
            <a:spAutoFit/>
          </a:bodyPr>
          <a:lstStyle/>
          <a:p>
            <a:r>
              <a:rPr lang="en-US" sz="3200" b="1" u="sng" dirty="0" smtClean="0">
                <a:solidFill>
                  <a:srgbClr val="CC0000"/>
                </a:solidFill>
                <a:ea typeface="Calibri" pitchFamily="34" charset="0"/>
                <a:cs typeface="Arial" pitchFamily="34" charset="0"/>
              </a:rPr>
              <a:t>Themes</a:t>
            </a:r>
            <a:endParaRPr lang="ar-SA" sz="3200" b="1" u="sng" dirty="0">
              <a:solidFill>
                <a:srgbClr val="CC0000"/>
              </a:solidFill>
            </a:endParaRPr>
          </a:p>
        </p:txBody>
      </p:sp>
      <p:pic>
        <p:nvPicPr>
          <p:cNvPr id="6"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177186" y="5173614"/>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857224" y="857232"/>
            <a:ext cx="7143800" cy="54168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rgbClr val="CC0000"/>
                </a:solidFill>
                <a:effectLst/>
                <a:ea typeface="Times New Roman" pitchFamily="18" charset="0"/>
                <a:cs typeface="Arial" pitchFamily="34" charset="0"/>
              </a:rPr>
              <a:t>Minor Theme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bg1"/>
                </a:solidFill>
                <a:effectLst/>
                <a:ea typeface="Times New Roman" pitchFamily="18" charset="0"/>
                <a:cs typeface="Arial" pitchFamily="34" charset="0"/>
              </a:rPr>
              <a:t>The minor theme of the novel is the changes society went through over the course of thirty years from the 1870s to the turn of the century. Edith Wharton writes of this change with realism surprisingly free of nostalgia. She writes of both the moral strengths and the moral failings of the old society and she celebrates the new society in choosing a very positive character as its representative</a:t>
            </a:r>
            <a:r>
              <a:rPr lang="en-US" sz="2800" b="1" dirty="0">
                <a:solidFill>
                  <a:schemeClr val="bg1"/>
                </a:solidFill>
                <a:latin typeface="Calibri"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p:txBody>
      </p:sp>
      <p:pic>
        <p:nvPicPr>
          <p:cNvPr id="5"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391499" y="5316489"/>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571736" y="1000108"/>
            <a:ext cx="3329116" cy="584775"/>
          </a:xfrm>
          <a:prstGeom prst="rect">
            <a:avLst/>
          </a:prstGeom>
        </p:spPr>
        <p:txBody>
          <a:bodyPr wrap="none">
            <a:spAutoFit/>
          </a:bodyPr>
          <a:lstStyle/>
          <a:p>
            <a:pPr algn="ctr"/>
            <a:r>
              <a:rPr lang="en-US" sz="3200" b="1" i="1" u="sng" dirty="0" smtClean="0">
                <a:solidFill>
                  <a:srgbClr val="A50021"/>
                </a:solidFill>
              </a:rPr>
              <a:t>Names of grope:</a:t>
            </a:r>
            <a:r>
              <a:rPr lang="en-US" b="1" i="1" u="sng" dirty="0" smtClean="0">
                <a:solidFill>
                  <a:schemeClr val="accent1">
                    <a:lumMod val="75000"/>
                  </a:schemeClr>
                </a:solidFill>
              </a:rPr>
              <a:t> </a:t>
            </a:r>
            <a:endParaRPr lang="ar-SA" b="1" i="1" u="sng" dirty="0">
              <a:solidFill>
                <a:schemeClr val="accent1">
                  <a:lumMod val="75000"/>
                </a:schemeClr>
              </a:solidFill>
            </a:endParaRPr>
          </a:p>
        </p:txBody>
      </p:sp>
      <p:sp>
        <p:nvSpPr>
          <p:cNvPr id="5" name="مستطيل 4"/>
          <p:cNvSpPr/>
          <p:nvPr/>
        </p:nvSpPr>
        <p:spPr>
          <a:xfrm>
            <a:off x="2286000" y="2136339"/>
            <a:ext cx="4572000" cy="3323987"/>
          </a:xfrm>
          <a:prstGeom prst="rect">
            <a:avLst/>
          </a:prstGeom>
        </p:spPr>
        <p:txBody>
          <a:bodyPr>
            <a:spAutoFit/>
          </a:bodyPr>
          <a:lstStyle/>
          <a:p>
            <a:pPr algn="l"/>
            <a:r>
              <a:rPr lang="en-US" sz="2400" b="1" dirty="0" smtClean="0">
                <a:solidFill>
                  <a:schemeClr val="bg1"/>
                </a:solidFill>
              </a:rPr>
              <a:t>Areej Saeed Al –Ghamdi</a:t>
            </a:r>
          </a:p>
          <a:p>
            <a:pPr algn="l"/>
            <a:endParaRPr lang="en-US" b="1" dirty="0" smtClean="0">
              <a:solidFill>
                <a:schemeClr val="bg1"/>
              </a:solidFill>
            </a:endParaRPr>
          </a:p>
          <a:p>
            <a:pPr algn="l"/>
            <a:r>
              <a:rPr lang="en-US" sz="2400" b="1" dirty="0" smtClean="0">
                <a:solidFill>
                  <a:schemeClr val="bg1"/>
                </a:solidFill>
              </a:rPr>
              <a:t>Afrah Abdullah Al- Ghameeti</a:t>
            </a:r>
          </a:p>
          <a:p>
            <a:pPr algn="l"/>
            <a:endParaRPr lang="en-US" sz="2400" b="1" dirty="0" smtClean="0">
              <a:solidFill>
                <a:schemeClr val="bg1"/>
              </a:solidFill>
            </a:endParaRPr>
          </a:p>
          <a:p>
            <a:pPr algn="l"/>
            <a:r>
              <a:rPr lang="en-US" sz="2400" b="1" dirty="0" smtClean="0">
                <a:solidFill>
                  <a:schemeClr val="bg1"/>
                </a:solidFill>
              </a:rPr>
              <a:t>Amani  Sultan Al –Rougi </a:t>
            </a:r>
          </a:p>
          <a:p>
            <a:pPr algn="l"/>
            <a:endParaRPr lang="en-US" sz="2400" b="1" dirty="0" smtClean="0">
              <a:solidFill>
                <a:schemeClr val="bg1"/>
              </a:solidFill>
            </a:endParaRPr>
          </a:p>
          <a:p>
            <a:pPr algn="l"/>
            <a:r>
              <a:rPr lang="en-US" sz="2400" b="1" dirty="0" smtClean="0">
                <a:solidFill>
                  <a:schemeClr val="bg1"/>
                </a:solidFill>
              </a:rPr>
              <a:t>Amani Ali Al – Ghamdi </a:t>
            </a:r>
          </a:p>
          <a:p>
            <a:pPr algn="l"/>
            <a:endParaRPr lang="en-US" sz="2400" b="1" dirty="0" smtClean="0">
              <a:solidFill>
                <a:schemeClr val="bg1"/>
              </a:solidFill>
            </a:endParaRPr>
          </a:p>
          <a:p>
            <a:pPr algn="l"/>
            <a:r>
              <a:rPr lang="en-US" sz="2400" b="1" dirty="0" smtClean="0">
                <a:solidFill>
                  <a:schemeClr val="bg1"/>
                </a:solidFill>
              </a:rPr>
              <a:t>Amal Eid Al – Shlwi </a:t>
            </a:r>
            <a:endParaRPr lang="ar-SA" b="1" dirty="0">
              <a:solidFill>
                <a:schemeClr val="bg1"/>
              </a:solidFill>
            </a:endParaRPr>
          </a:p>
        </p:txBody>
      </p:sp>
      <p:pic>
        <p:nvPicPr>
          <p:cNvPr id="6"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6891433" y="4816422"/>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t0.gstatic.com/images?q=tbn:PJw48UM42GCeNM:http://i249.photobucket.com/albums/gg215/yuridicoulous/thank-you.jpg">
            <a:hlinkClick r:id="rId2"/>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13316" name="Picture 4" descr="http://i249.photobucket.com/albums/gg215/yuridicoulous/thank-you.jpg"/>
          <p:cNvPicPr>
            <a:picLocks noChangeAspect="1" noChangeArrowheads="1"/>
          </p:cNvPicPr>
          <p:nvPr/>
        </p:nvPicPr>
        <p:blipFill>
          <a:blip r:embed="rId4" cstate="print"/>
          <a:srcRect/>
          <a:stretch>
            <a:fillRect/>
          </a:stretch>
        </p:blipFill>
        <p:spPr bwMode="auto">
          <a:xfrm>
            <a:off x="-61914" y="-136526"/>
            <a:ext cx="9205913" cy="69945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descr="200px-Age_Of_Innocence_1920_Cover.jpg"/>
          <p:cNvPicPr/>
          <p:nvPr/>
        </p:nvPicPr>
        <p:blipFill>
          <a:blip r:embed="rId2" cstate="print"/>
          <a:stretch>
            <a:fillRect/>
          </a:stretch>
        </p:blipFill>
        <p:spPr>
          <a:xfrm rot="20869461">
            <a:off x="1230163" y="1308938"/>
            <a:ext cx="2658549" cy="3820030"/>
          </a:xfrm>
          <a:prstGeom prst="rect">
            <a:avLst/>
          </a:prstGeom>
        </p:spPr>
      </p:pic>
      <p:sp>
        <p:nvSpPr>
          <p:cNvPr id="24577" name="Rectangle 1"/>
          <p:cNvSpPr>
            <a:spLocks noChangeArrowheads="1"/>
          </p:cNvSpPr>
          <p:nvPr/>
        </p:nvSpPr>
        <p:spPr bwMode="auto">
          <a:xfrm>
            <a:off x="2357422" y="1071546"/>
            <a:ext cx="6500858" cy="1046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en-US" sz="4400" b="1" dirty="0" smtClean="0">
                <a:solidFill>
                  <a:srgbClr val="CC0000"/>
                </a:solidFill>
                <a:ea typeface="Calibri" pitchFamily="34" charset="0"/>
                <a:cs typeface="Arial" pitchFamily="34" charset="0"/>
              </a:rPr>
              <a:t>*</a:t>
            </a:r>
            <a:r>
              <a:rPr lang="en-US" sz="3600" b="1" dirty="0">
                <a:solidFill>
                  <a:srgbClr val="CC0000"/>
                </a:solidFill>
                <a:ea typeface="Calibri" pitchFamily="34" charset="0"/>
                <a:cs typeface="Arial" pitchFamily="34" charset="0"/>
              </a:rPr>
              <a:t>S</a:t>
            </a:r>
            <a:r>
              <a:rPr kumimoji="0" lang="en-US" sz="3600" b="1" i="0" u="none" strike="noStrike" cap="none" normalizeH="0" baseline="0" dirty="0" smtClean="0">
                <a:ln>
                  <a:noFill/>
                </a:ln>
                <a:solidFill>
                  <a:srgbClr val="CC0000"/>
                </a:solidFill>
                <a:effectLst/>
                <a:ea typeface="Calibri" pitchFamily="34" charset="0"/>
                <a:cs typeface="Arial" pitchFamily="34" charset="0"/>
              </a:rPr>
              <a:t>etting</a:t>
            </a:r>
            <a:r>
              <a:rPr kumimoji="0" lang="en-US" sz="3200" b="1" i="0" u="none" strike="noStrike" cap="none" normalizeH="0" baseline="0" dirty="0" smtClean="0">
                <a:ln>
                  <a:noFill/>
                </a:ln>
                <a:solidFill>
                  <a:srgbClr val="CC0000"/>
                </a:solidFill>
                <a:effectLst/>
                <a:ea typeface="Calibri" pitchFamily="34" charset="0"/>
                <a:cs typeface="Arial" pitchFamily="34" charset="0"/>
              </a:rPr>
              <a:t>.</a:t>
            </a:r>
            <a:endParaRPr kumimoji="0" lang="en-US" sz="4000" b="1" i="0" u="none" strike="noStrike" cap="none" normalizeH="0" baseline="0" dirty="0" smtClean="0">
              <a:ln>
                <a:noFill/>
              </a:ln>
              <a:solidFill>
                <a:srgbClr val="CC0000"/>
              </a:solidFill>
              <a:effectLst/>
              <a:ea typeface="Calibri"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CC0000"/>
              </a:solidFill>
              <a:effectLst/>
              <a:latin typeface="Arial" pitchFamily="34" charset="0"/>
              <a:cs typeface="Arial" pitchFamily="34" charset="0"/>
            </a:endParaRPr>
          </a:p>
        </p:txBody>
      </p:sp>
      <p:sp>
        <p:nvSpPr>
          <p:cNvPr id="8" name="مربع نص 7"/>
          <p:cNvSpPr txBox="1"/>
          <p:nvPr/>
        </p:nvSpPr>
        <p:spPr>
          <a:xfrm>
            <a:off x="3929058" y="2071678"/>
            <a:ext cx="3714776" cy="646331"/>
          </a:xfrm>
          <a:prstGeom prst="rect">
            <a:avLst/>
          </a:prstGeom>
          <a:noFill/>
        </p:spPr>
        <p:txBody>
          <a:bodyPr wrap="square" rtlCol="1">
            <a:spAutoFit/>
          </a:bodyPr>
          <a:lstStyle/>
          <a:p>
            <a:pPr algn="ctr"/>
            <a:r>
              <a:rPr lang="en-US" sz="3600" b="1" dirty="0" smtClean="0">
                <a:solidFill>
                  <a:srgbClr val="CC0000"/>
                </a:solidFill>
                <a:ea typeface="Calibri" pitchFamily="34" charset="0"/>
                <a:cs typeface="Arial" pitchFamily="34" charset="0"/>
              </a:rPr>
              <a:t>* </a:t>
            </a:r>
            <a:r>
              <a:rPr lang="en-US" sz="3600" b="1" dirty="0" smtClean="0">
                <a:solidFill>
                  <a:srgbClr val="CC0000"/>
                </a:solidFill>
              </a:rPr>
              <a:t>Conflict. </a:t>
            </a:r>
            <a:endParaRPr lang="ar-SA" sz="3600" b="1" dirty="0">
              <a:solidFill>
                <a:srgbClr val="CC0000"/>
              </a:solidFill>
            </a:endParaRPr>
          </a:p>
        </p:txBody>
      </p:sp>
      <p:sp>
        <p:nvSpPr>
          <p:cNvPr id="9" name="مربع نص 8"/>
          <p:cNvSpPr txBox="1"/>
          <p:nvPr/>
        </p:nvSpPr>
        <p:spPr>
          <a:xfrm>
            <a:off x="3857620" y="2857496"/>
            <a:ext cx="3286148" cy="584775"/>
          </a:xfrm>
          <a:prstGeom prst="rect">
            <a:avLst/>
          </a:prstGeom>
          <a:noFill/>
        </p:spPr>
        <p:txBody>
          <a:bodyPr wrap="square" rtlCol="1">
            <a:spAutoFit/>
          </a:bodyPr>
          <a:lstStyle/>
          <a:p>
            <a:pPr algn="ctr"/>
            <a:r>
              <a:rPr lang="en-US" sz="3200" b="1" dirty="0" smtClean="0">
                <a:solidFill>
                  <a:srgbClr val="CC0000"/>
                </a:solidFill>
                <a:ea typeface="Calibri" pitchFamily="34" charset="0"/>
                <a:cs typeface="Arial" pitchFamily="34" charset="0"/>
              </a:rPr>
              <a:t>* </a:t>
            </a:r>
            <a:r>
              <a:rPr lang="en-US" sz="3200" b="1" dirty="0" smtClean="0">
                <a:solidFill>
                  <a:srgbClr val="CC0000"/>
                </a:solidFill>
              </a:rPr>
              <a:t>Climax.</a:t>
            </a:r>
            <a:endParaRPr lang="ar-SA" sz="3200" b="1" dirty="0">
              <a:solidFill>
                <a:srgbClr val="CC0000"/>
              </a:solidFill>
            </a:endParaRPr>
          </a:p>
        </p:txBody>
      </p:sp>
      <p:sp>
        <p:nvSpPr>
          <p:cNvPr id="10" name="مستطيل 9"/>
          <p:cNvSpPr/>
          <p:nvPr/>
        </p:nvSpPr>
        <p:spPr>
          <a:xfrm>
            <a:off x="4500562" y="3786190"/>
            <a:ext cx="2286016" cy="584775"/>
          </a:xfrm>
          <a:prstGeom prst="rect">
            <a:avLst/>
          </a:prstGeom>
        </p:spPr>
        <p:txBody>
          <a:bodyPr wrap="square">
            <a:spAutoFit/>
          </a:bodyPr>
          <a:lstStyle/>
          <a:p>
            <a:r>
              <a:rPr lang="en-US" sz="3200" b="1" dirty="0" smtClean="0">
                <a:solidFill>
                  <a:srgbClr val="CC0000"/>
                </a:solidFill>
                <a:ea typeface="Calibri" pitchFamily="34" charset="0"/>
                <a:cs typeface="Arial" pitchFamily="34" charset="0"/>
              </a:rPr>
              <a:t>* Themes</a:t>
            </a:r>
            <a:r>
              <a:rPr lang="en-US" sz="2400" b="1" dirty="0" smtClean="0">
                <a:solidFill>
                  <a:srgbClr val="CC0000"/>
                </a:solidFill>
                <a:ea typeface="Calibri" pitchFamily="34" charset="0"/>
                <a:cs typeface="Arial" pitchFamily="34" charset="0"/>
              </a:rPr>
              <a:t>.</a:t>
            </a:r>
            <a:r>
              <a:rPr lang="en-US" b="1" dirty="0" smtClean="0">
                <a:solidFill>
                  <a:srgbClr val="CC0000"/>
                </a:solidFill>
                <a:latin typeface="Calibri" pitchFamily="34" charset="0"/>
                <a:ea typeface="Calibri" pitchFamily="34" charset="0"/>
                <a:cs typeface="Arial" pitchFamily="34" charset="0"/>
              </a:rPr>
              <a:t> </a:t>
            </a:r>
            <a:endParaRPr lang="ar-SA" dirty="0">
              <a:solidFill>
                <a:srgbClr val="CC0000"/>
              </a:solidFill>
            </a:endParaRPr>
          </a:p>
        </p:txBody>
      </p:sp>
      <p:pic>
        <p:nvPicPr>
          <p:cNvPr id="24579" name="Picture 3" descr="http://t2.gstatic.com/images?q=tbn:-zl63QsEDqmFSM:http://xroads.virginia.edu/~HYPER/wharton/age/wharton.jpg">
            <a:hlinkClick r:id="rId3"/>
          </p:cNvPr>
          <p:cNvPicPr>
            <a:picLocks noChangeAspect="1" noChangeArrowheads="1"/>
          </p:cNvPicPr>
          <p:nvPr/>
        </p:nvPicPr>
        <p:blipFill>
          <a:blip r:embed="rId4" cstate="print"/>
          <a:srcRect/>
          <a:stretch>
            <a:fillRect/>
          </a:stretch>
        </p:blipFill>
        <p:spPr bwMode="auto">
          <a:xfrm rot="20873077">
            <a:off x="2390841" y="3173350"/>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57158" y="1643050"/>
            <a:ext cx="8501090" cy="3539430"/>
          </a:xfrm>
          <a:prstGeom prst="rect">
            <a:avLst/>
          </a:prstGeom>
        </p:spPr>
        <p:txBody>
          <a:bodyPr wrap="square">
            <a:spAutoFit/>
          </a:bodyPr>
          <a:lstStyle/>
          <a:p>
            <a:pPr algn="l"/>
            <a:r>
              <a:rPr lang="en-US" sz="2800" dirty="0" smtClean="0">
                <a:solidFill>
                  <a:schemeClr val="bg1"/>
                </a:solidFill>
              </a:rPr>
              <a:t>*</a:t>
            </a:r>
            <a:r>
              <a:rPr lang="en-US" sz="2400" b="1" dirty="0" smtClean="0">
                <a:solidFill>
                  <a:schemeClr val="bg1"/>
                </a:solidFill>
              </a:rPr>
              <a:t>The </a:t>
            </a:r>
            <a:r>
              <a:rPr lang="en-US" sz="2400" b="1" dirty="0">
                <a:solidFill>
                  <a:schemeClr val="bg1"/>
                </a:solidFill>
              </a:rPr>
              <a:t>action of the novel takes place primarily in the early 1870s in New York, but there is brief action in St. Augustine, Florida; Newport Beach, Rhode Island; </a:t>
            </a:r>
            <a:r>
              <a:rPr lang="en-US" sz="2400" b="1" dirty="0" smtClean="0">
                <a:solidFill>
                  <a:schemeClr val="bg1"/>
                </a:solidFill>
              </a:rPr>
              <a:t>Boston</a:t>
            </a:r>
            <a:r>
              <a:rPr lang="en-US" sz="2400" b="1" dirty="0">
                <a:solidFill>
                  <a:schemeClr val="bg1"/>
                </a:solidFill>
              </a:rPr>
              <a:t>, Massachusetts; and Paris, France. </a:t>
            </a:r>
            <a:endParaRPr lang="ar-SA" sz="2400" b="1" dirty="0" smtClean="0">
              <a:solidFill>
                <a:schemeClr val="bg1"/>
              </a:solidFill>
            </a:endParaRPr>
          </a:p>
          <a:p>
            <a:pPr algn="l"/>
            <a:endParaRPr lang="ar-SA" sz="2400" b="1" dirty="0">
              <a:solidFill>
                <a:schemeClr val="bg1"/>
              </a:solidFill>
            </a:endParaRPr>
          </a:p>
          <a:p>
            <a:pPr algn="l"/>
            <a:r>
              <a:rPr lang="en-US" sz="2400" b="1" dirty="0" smtClean="0">
                <a:solidFill>
                  <a:schemeClr val="bg1"/>
                </a:solidFill>
              </a:rPr>
              <a:t>*Aside </a:t>
            </a:r>
            <a:r>
              <a:rPr lang="en-US" sz="2400" b="1" dirty="0">
                <a:solidFill>
                  <a:schemeClr val="bg1"/>
                </a:solidFill>
              </a:rPr>
              <a:t>from historical and geographical setting, it is importance to note that The Age of Innocence has a social setting that is both historical and geographical, but that also has its own unique classification.</a:t>
            </a:r>
            <a:r>
              <a:rPr lang="en-US" sz="2800" dirty="0"/>
              <a:t> </a:t>
            </a:r>
            <a:endParaRPr lang="en-US" sz="2800" dirty="0" smtClean="0"/>
          </a:p>
        </p:txBody>
      </p:sp>
      <p:sp>
        <p:nvSpPr>
          <p:cNvPr id="5" name="مستطيل 4"/>
          <p:cNvSpPr/>
          <p:nvPr/>
        </p:nvSpPr>
        <p:spPr>
          <a:xfrm>
            <a:off x="3571868" y="714356"/>
            <a:ext cx="2000264" cy="584775"/>
          </a:xfrm>
          <a:prstGeom prst="rect">
            <a:avLst/>
          </a:prstGeom>
        </p:spPr>
        <p:txBody>
          <a:bodyPr wrap="square">
            <a:spAutoFit/>
          </a:bodyPr>
          <a:lstStyle/>
          <a:p>
            <a:r>
              <a:rPr lang="en-US" sz="3200" b="1" i="1" u="sng" dirty="0" smtClean="0">
                <a:solidFill>
                  <a:srgbClr val="CC0000"/>
                </a:solidFill>
                <a:ea typeface="Calibri" pitchFamily="34" charset="0"/>
                <a:cs typeface="Arial" pitchFamily="34" charset="0"/>
              </a:rPr>
              <a:t>S</a:t>
            </a:r>
            <a:r>
              <a:rPr kumimoji="0" lang="en-US" sz="3200" b="1" i="1" u="sng" strike="noStrike" cap="none" normalizeH="0" baseline="0" dirty="0" smtClean="0">
                <a:ln>
                  <a:noFill/>
                </a:ln>
                <a:solidFill>
                  <a:srgbClr val="CC0000"/>
                </a:solidFill>
                <a:effectLst/>
                <a:ea typeface="Calibri" pitchFamily="34" charset="0"/>
                <a:cs typeface="Arial" pitchFamily="34" charset="0"/>
              </a:rPr>
              <a:t>etting</a:t>
            </a:r>
            <a:endParaRPr lang="ar-SA" sz="3200" b="1" i="1" u="sng" dirty="0">
              <a:solidFill>
                <a:srgbClr val="CC0000"/>
              </a:solidFill>
            </a:endParaRPr>
          </a:p>
        </p:txBody>
      </p:sp>
      <p:pic>
        <p:nvPicPr>
          <p:cNvPr id="6"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248623" y="5102174"/>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14282" y="928670"/>
            <a:ext cx="8786842" cy="4585871"/>
          </a:xfrm>
          <a:prstGeom prst="rect">
            <a:avLst/>
          </a:prstGeom>
        </p:spPr>
        <p:txBody>
          <a:bodyPr wrap="square">
            <a:spAutoFit/>
          </a:bodyPr>
          <a:lstStyle/>
          <a:p>
            <a:pPr algn="l"/>
            <a:r>
              <a:rPr lang="en-US" sz="2800" dirty="0" smtClean="0">
                <a:solidFill>
                  <a:schemeClr val="bg1"/>
                </a:solidFill>
              </a:rPr>
              <a:t>*</a:t>
            </a:r>
            <a:r>
              <a:rPr lang="en-US" sz="2400" b="1" dirty="0" smtClean="0">
                <a:solidFill>
                  <a:schemeClr val="bg1"/>
                </a:solidFill>
              </a:rPr>
              <a:t>Social </a:t>
            </a:r>
            <a:r>
              <a:rPr lang="en-US" sz="2400" b="1" dirty="0">
                <a:solidFill>
                  <a:schemeClr val="bg1"/>
                </a:solidFill>
              </a:rPr>
              <a:t>forces that seem to exist and even breathe independently of time and space govern the New York of the novel. People know what is expected of them and there are invisible boundaries of class and propriety that one must never cross. These social guidelines, which encompass matters of "family" and "form," define late nineteenth century New York as much as any other qualities. The love story between Newland Archer and Ellen Olenska would not be nearly as compelling were it not for the restrictive forces of the social setting that keep them apart and force them to make their ultimate sacrifices in the name of family and society.</a:t>
            </a:r>
            <a:r>
              <a:rPr lang="en-US" sz="2400" b="1" dirty="0"/>
              <a:t> </a:t>
            </a:r>
            <a:endParaRPr lang="en-US" sz="2800" b="1" dirty="0"/>
          </a:p>
        </p:txBody>
      </p:sp>
      <p:pic>
        <p:nvPicPr>
          <p:cNvPr id="5"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462937" y="5245050"/>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8" name="Picture 4" descr="http://www.madisonavenuejournal.com/images/age4.jpg"/>
          <p:cNvPicPr>
            <a:picLocks noChangeAspect="1" noChangeArrowheads="1"/>
          </p:cNvPicPr>
          <p:nvPr/>
        </p:nvPicPr>
        <p:blipFill>
          <a:blip r:embed="rId2" cstate="print"/>
          <a:srcRect/>
          <a:stretch>
            <a:fillRect/>
          </a:stretch>
        </p:blipFill>
        <p:spPr bwMode="auto">
          <a:xfrm rot="21051245">
            <a:off x="646361" y="929977"/>
            <a:ext cx="4000496" cy="4857784"/>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pic>
        <p:nvPicPr>
          <p:cNvPr id="26630" name="Picture 6" descr="http://ferdyonfilms.com/Age%20of%20Innocence%202.jpg"/>
          <p:cNvPicPr>
            <a:picLocks noChangeAspect="1" noChangeArrowheads="1"/>
          </p:cNvPicPr>
          <p:nvPr/>
        </p:nvPicPr>
        <p:blipFill>
          <a:blip r:embed="rId3" cstate="print"/>
          <a:srcRect/>
          <a:stretch>
            <a:fillRect/>
          </a:stretch>
        </p:blipFill>
        <p:spPr bwMode="auto">
          <a:xfrm rot="656085">
            <a:off x="4634877" y="1025040"/>
            <a:ext cx="3733801" cy="4786346"/>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00100" y="1428736"/>
            <a:ext cx="2857520" cy="523220"/>
          </a:xfrm>
          <a:prstGeom prst="rect">
            <a:avLst/>
          </a:prstGeom>
        </p:spPr>
        <p:txBody>
          <a:bodyPr wrap="square">
            <a:spAutoFit/>
          </a:bodyPr>
          <a:lstStyle/>
          <a:p>
            <a:r>
              <a:rPr lang="en-US" sz="2800" b="1" dirty="0" smtClean="0">
                <a:solidFill>
                  <a:srgbClr val="CC0000"/>
                </a:solidFill>
              </a:rPr>
              <a:t>*Protagonist</a:t>
            </a:r>
            <a:r>
              <a:rPr lang="en-US" sz="2800" dirty="0" smtClean="0">
                <a:solidFill>
                  <a:srgbClr val="CC0000"/>
                </a:solidFill>
              </a:rPr>
              <a:t> :</a:t>
            </a:r>
            <a:endParaRPr lang="en-US" sz="2800" dirty="0">
              <a:solidFill>
                <a:srgbClr val="CC0000"/>
              </a:solidFill>
            </a:endParaRPr>
          </a:p>
        </p:txBody>
      </p:sp>
      <p:sp>
        <p:nvSpPr>
          <p:cNvPr id="5" name="مستطيل 4"/>
          <p:cNvSpPr/>
          <p:nvPr/>
        </p:nvSpPr>
        <p:spPr>
          <a:xfrm>
            <a:off x="2714612" y="571480"/>
            <a:ext cx="3000396" cy="584775"/>
          </a:xfrm>
          <a:prstGeom prst="rect">
            <a:avLst/>
          </a:prstGeom>
        </p:spPr>
        <p:txBody>
          <a:bodyPr wrap="square">
            <a:spAutoFit/>
          </a:bodyPr>
          <a:lstStyle/>
          <a:p>
            <a:r>
              <a:rPr lang="en-US" sz="3200" b="1" u="sng" dirty="0" smtClean="0">
                <a:solidFill>
                  <a:srgbClr val="CC0000"/>
                </a:solidFill>
              </a:rPr>
              <a:t>Conflict </a:t>
            </a:r>
            <a:endParaRPr lang="ar-SA" sz="3200" b="1" u="sng" dirty="0">
              <a:solidFill>
                <a:srgbClr val="CC0000"/>
              </a:solidFill>
            </a:endParaRPr>
          </a:p>
        </p:txBody>
      </p:sp>
      <p:sp>
        <p:nvSpPr>
          <p:cNvPr id="21505" name="Rectangle 1"/>
          <p:cNvSpPr>
            <a:spLocks noChangeArrowheads="1"/>
          </p:cNvSpPr>
          <p:nvPr/>
        </p:nvSpPr>
        <p:spPr bwMode="auto">
          <a:xfrm>
            <a:off x="357158" y="2071678"/>
            <a:ext cx="828680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ea typeface="Times New Roman" pitchFamily="18" charset="0"/>
                <a:cs typeface="Arial" pitchFamily="34" charset="0"/>
              </a:rPr>
              <a:t>Newland Archer, a young man who fits perfectly into his small social group and plans to marry a respectable girl and live a respectable life, is the protagonist of the novel. He meets Ellen Olenska and undergoes a change of heart in which he realizes New York society is stifling him. Throughout most of the novel, he struggles with his conflicting desires. In the end, he is restored to society and gives up his passions, but he is content with this choice. </a:t>
            </a:r>
            <a:endParaRPr kumimoji="0" lang="en-US" sz="3600" b="1" i="0" u="none" strike="noStrike" cap="none" normalizeH="0" baseline="0" dirty="0" smtClean="0">
              <a:ln>
                <a:noFill/>
              </a:ln>
              <a:solidFill>
                <a:schemeClr val="bg1"/>
              </a:solidFill>
              <a:effectLst/>
              <a:cs typeface="Arial" pitchFamily="34" charset="0"/>
            </a:endParaRPr>
          </a:p>
        </p:txBody>
      </p:sp>
      <p:pic>
        <p:nvPicPr>
          <p:cNvPr id="7"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320062" y="5245051"/>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71538" y="1428736"/>
            <a:ext cx="5857900" cy="3477875"/>
          </a:xfrm>
          <a:prstGeom prst="rect">
            <a:avLst/>
          </a:prstGeom>
        </p:spPr>
        <p:txBody>
          <a:bodyPr wrap="square">
            <a:spAutoFit/>
          </a:bodyPr>
          <a:lstStyle/>
          <a:p>
            <a:pPr algn="l"/>
            <a:r>
              <a:rPr lang="ar-SA" sz="2400" b="1" dirty="0" smtClean="0">
                <a:solidFill>
                  <a:srgbClr val="CC0000"/>
                </a:solidFill>
              </a:rPr>
              <a:t>:</a:t>
            </a:r>
            <a:r>
              <a:rPr lang="en-US" sz="2800" b="1" dirty="0" smtClean="0">
                <a:solidFill>
                  <a:srgbClr val="CC0000"/>
                </a:solidFill>
              </a:rPr>
              <a:t>Antagonist</a:t>
            </a:r>
            <a:r>
              <a:rPr lang="ar-SA" sz="2800" b="1" dirty="0" smtClean="0">
                <a:solidFill>
                  <a:srgbClr val="CC0000"/>
                </a:solidFill>
              </a:rPr>
              <a:t>*</a:t>
            </a:r>
            <a:endParaRPr lang="en-US" sz="2400" b="1" dirty="0">
              <a:solidFill>
                <a:srgbClr val="CC0000"/>
              </a:solidFill>
            </a:endParaRPr>
          </a:p>
          <a:p>
            <a:pPr algn="l"/>
            <a:endParaRPr lang="en-US" sz="2400" b="1" dirty="0"/>
          </a:p>
          <a:p>
            <a:pPr algn="l"/>
            <a:r>
              <a:rPr lang="en-US" sz="2400" b="1" dirty="0" smtClean="0">
                <a:solidFill>
                  <a:schemeClr val="bg1"/>
                </a:solidFill>
              </a:rPr>
              <a:t>The </a:t>
            </a:r>
            <a:r>
              <a:rPr lang="en-US" sz="2400" b="1" dirty="0">
                <a:solidFill>
                  <a:schemeClr val="bg1"/>
                </a:solidFill>
              </a:rPr>
              <a:t>strict norms and conventions of wealthy New York society are restrictive forces that act as antagonists, creating conflict for Newland Archer as well as the other free spirits -- namely, Ellen Olenska, Julius Beaufort, Medora Manson, and Mrs. Struthers.</a:t>
            </a:r>
          </a:p>
        </p:txBody>
      </p:sp>
      <p:pic>
        <p:nvPicPr>
          <p:cNvPr id="5"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034311" y="5102175"/>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571868" y="857232"/>
            <a:ext cx="2080749" cy="646331"/>
          </a:xfrm>
          <a:prstGeom prst="rect">
            <a:avLst/>
          </a:prstGeom>
        </p:spPr>
        <p:txBody>
          <a:bodyPr wrap="square">
            <a:spAutoFit/>
          </a:bodyPr>
          <a:lstStyle/>
          <a:p>
            <a:r>
              <a:rPr lang="en-US" sz="3600" b="1" u="sng" dirty="0" smtClean="0">
                <a:solidFill>
                  <a:srgbClr val="CC0000"/>
                </a:solidFill>
              </a:rPr>
              <a:t>Climax</a:t>
            </a:r>
            <a:endParaRPr lang="ar-SA" sz="3600" b="1" u="sng" dirty="0">
              <a:solidFill>
                <a:srgbClr val="CC0000"/>
              </a:solidFill>
            </a:endParaRPr>
          </a:p>
        </p:txBody>
      </p:sp>
      <p:sp>
        <p:nvSpPr>
          <p:cNvPr id="19457" name="Rectangle 1"/>
          <p:cNvSpPr>
            <a:spLocks noChangeArrowheads="1"/>
          </p:cNvSpPr>
          <p:nvPr/>
        </p:nvSpPr>
        <p:spPr bwMode="auto">
          <a:xfrm>
            <a:off x="928662" y="2071678"/>
            <a:ext cx="642938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ea typeface="Times New Roman" pitchFamily="18" charset="0"/>
                <a:cs typeface="Arial" pitchFamily="34" charset="0"/>
              </a:rPr>
              <a:t>*There are several climactic moments in the novel, including the moment Newland Archer realizes he loves the Countess Olenska and wants to marry her instead of marrying May Welland, his fiancée, and the moment he decides to leave his wife and consummate his affair with Ellen. </a:t>
            </a:r>
            <a:endParaRPr kumimoji="0" lang="en-US" sz="3600" b="1" i="0" u="none" strike="noStrike" cap="none" normalizeH="0" baseline="0" dirty="0" smtClean="0">
              <a:ln>
                <a:noFill/>
              </a:ln>
              <a:solidFill>
                <a:schemeClr val="bg1"/>
              </a:solidFill>
              <a:effectLst/>
              <a:cs typeface="Arial" pitchFamily="34" charset="0"/>
            </a:endParaRPr>
          </a:p>
        </p:txBody>
      </p:sp>
      <p:pic>
        <p:nvPicPr>
          <p:cNvPr id="6"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177185" y="5102175"/>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071538" y="1071546"/>
            <a:ext cx="607219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bg1"/>
                </a:solidFill>
                <a:effectLst/>
                <a:ea typeface="Times New Roman" pitchFamily="18" charset="0"/>
                <a:cs typeface="Arial" pitchFamily="34" charset="0"/>
              </a:rPr>
              <a:t>*The final climactic moment, however, occurs when Newland realizes he cannot do as he longs to. May has told Ellen about her pregnancy and Ellen will no longer carry on the relationship with Newland, nor will she even give him one night. He has been fooling himself into thinking her hesitation can be conquered. In this moment at the end of the novel, Newland must accept the fact that obligations of society and family are too strong; he has been conquered. </a:t>
            </a:r>
            <a:endParaRPr kumimoji="0" lang="en-US" sz="3600" b="1" i="0" u="none" strike="noStrike" cap="none" normalizeH="0" baseline="0" dirty="0" smtClean="0">
              <a:ln>
                <a:noFill/>
              </a:ln>
              <a:solidFill>
                <a:schemeClr val="bg1"/>
              </a:solidFill>
              <a:effectLst/>
              <a:cs typeface="Arial" pitchFamily="34" charset="0"/>
            </a:endParaRPr>
          </a:p>
        </p:txBody>
      </p:sp>
      <p:pic>
        <p:nvPicPr>
          <p:cNvPr id="5" name="Picture 3" descr="http://t2.gstatic.com/images?q=tbn:-zl63QsEDqmFSM:http://xroads.virginia.edu/~HYPER/wharton/age/wharton.jpg">
            <a:hlinkClick r:id="rId2"/>
          </p:cNvPr>
          <p:cNvPicPr>
            <a:picLocks noChangeAspect="1" noChangeArrowheads="1"/>
          </p:cNvPicPr>
          <p:nvPr/>
        </p:nvPicPr>
        <p:blipFill>
          <a:blip r:embed="rId3" cstate="print"/>
          <a:srcRect/>
          <a:stretch>
            <a:fillRect/>
          </a:stretch>
        </p:blipFill>
        <p:spPr bwMode="auto">
          <a:xfrm rot="20873077">
            <a:off x="7320062" y="5173613"/>
            <a:ext cx="1085850" cy="11144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ورق">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ورق">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ورق">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212</TotalTime>
  <Words>788</Words>
  <Application>Microsoft Office PowerPoint</Application>
  <PresentationFormat>عرض على الشاشة (3:4)‏</PresentationFormat>
  <Paragraphs>40</Paragraphs>
  <Slides>14</Slides>
  <Notes>0</Notes>
  <HiddenSlides>0</HiddenSlides>
  <MMClips>0</MMClips>
  <ScaleCrop>false</ScaleCrop>
  <HeadingPairs>
    <vt:vector size="4" baseType="variant">
      <vt:variant>
        <vt:lpstr>سمة</vt:lpstr>
      </vt:variant>
      <vt:variant>
        <vt:i4>1</vt:i4>
      </vt:variant>
      <vt:variant>
        <vt:lpstr>عناوين الشرائح</vt:lpstr>
      </vt:variant>
      <vt:variant>
        <vt:i4>14</vt:i4>
      </vt:variant>
    </vt:vector>
  </HeadingPairs>
  <TitlesOfParts>
    <vt:vector size="15" baseType="lpstr">
      <vt:lpstr>ورق</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FU/05/06/09</dc:creator>
  <cp:lastModifiedBy>fz</cp:lastModifiedBy>
  <cp:revision>22</cp:revision>
  <dcterms:created xsi:type="dcterms:W3CDTF">2010-03-30T16:08:13Z</dcterms:created>
  <dcterms:modified xsi:type="dcterms:W3CDTF">2010-03-30T19:44:58Z</dcterms:modified>
</cp:coreProperties>
</file>